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6" r:id="rId10"/>
    <p:sldId id="273" r:id="rId11"/>
    <p:sldId id="267" r:id="rId12"/>
    <p:sldId id="268" r:id="rId13"/>
    <p:sldId id="269" r:id="rId14"/>
    <p:sldId id="270" r:id="rId15"/>
    <p:sldId id="271" r:id="rId16"/>
    <p:sldId id="272" r:id="rId17"/>
    <p:sldId id="27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17" autoAdjust="0"/>
    <p:restoredTop sz="94660"/>
  </p:normalViewPr>
  <p:slideViewPr>
    <p:cSldViewPr snapToGrid="0">
      <p:cViewPr varScale="1">
        <p:scale>
          <a:sx n="78" d="100"/>
          <a:sy n="78" d="100"/>
        </p:scale>
        <p:origin x="-84" y="-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4F47E-2E6E-42A4-88E3-13C903A6564E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579BC-39E4-4ABC-95F0-54C4579B3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5833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9604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6838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6161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4260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0468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1125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411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8930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7434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4595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D02A4-3AF4-487A-94A7-74CC5125B54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792CB-DE0D-4A57-93FF-C63AEED983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762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658113" y="396144"/>
            <a:ext cx="8497824" cy="1102857"/>
          </a:xfrm>
          <a:solidFill>
            <a:schemeClr val="bg2">
              <a:lumMod val="90000"/>
            </a:schemeClr>
          </a:solidFill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sz="5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Модель оценки </a:t>
            </a:r>
            <a:r>
              <a:rPr lang="ru-RU" sz="5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креативного</a:t>
            </a:r>
            <a:r>
              <a:rPr lang="ru-RU" sz="5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мышления</a:t>
            </a:r>
            <a:endParaRPr lang="en-US" sz="5800" b="1" dirty="0" smtClean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5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в исследовании  </a:t>
            </a:r>
            <a:r>
              <a:rPr lang="en-US" sz="5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PISA</a:t>
            </a:r>
            <a:r>
              <a:rPr lang="ru-RU" sz="5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6884" y="1730662"/>
            <a:ext cx="6650445" cy="40859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63840" y="5791200"/>
            <a:ext cx="432816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Жданова Вера  Александровна,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Тотемская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 №3».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519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6092" y="542544"/>
            <a:ext cx="3932237" cy="1600200"/>
          </a:xfrm>
        </p:spPr>
        <p:txBody>
          <a:bodyPr/>
          <a:lstStyle/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6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8368" y="499872"/>
            <a:ext cx="10704575" cy="59984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61619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Решение социальных проблем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Погружение в проблему, имеющую социальный фокус</a:t>
            </a:r>
          </a:p>
          <a:p>
            <a:r>
              <a:rPr lang="ru-RU" sz="2000" dirty="0" smtClean="0"/>
              <a:t>Выдвижение различных идей для возможных путей решения социальных проблем, отвечающих заданному сценарию</a:t>
            </a:r>
          </a:p>
          <a:p>
            <a:r>
              <a:rPr lang="ru-RU" sz="2000" dirty="0" smtClean="0"/>
              <a:t>Оценка оригинальности, эффективности и осуществимости собственных или чужих решений</a:t>
            </a:r>
          </a:p>
          <a:p>
            <a:r>
              <a:rPr lang="ru-RU" sz="2000" dirty="0" smtClean="0"/>
              <a:t>Вовлечение в непрерывный процесс построения знания и совершенствования решения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519" t="20256" r="44616" b="35385"/>
          <a:stretch/>
        </p:blipFill>
        <p:spPr>
          <a:xfrm>
            <a:off x="4886963" y="597408"/>
            <a:ext cx="7305037" cy="39741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2895" y="4658004"/>
            <a:ext cx="3262351" cy="21999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4774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752" y="335280"/>
            <a:ext cx="3747897" cy="16002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Решение научных проблем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/>
              <a:t>Замысел новой идеи, приносящий вклад в научное знание</a:t>
            </a:r>
          </a:p>
          <a:p>
            <a:r>
              <a:rPr lang="ru-RU" sz="2000" dirty="0" smtClean="0"/>
              <a:t>Замысел эксперимента для проверки гипотезы</a:t>
            </a:r>
          </a:p>
          <a:p>
            <a:r>
              <a:rPr lang="ru-RU" sz="2000" dirty="0" smtClean="0"/>
              <a:t>Замысел эксперимента для развития научной идеи</a:t>
            </a:r>
          </a:p>
          <a:p>
            <a:r>
              <a:rPr lang="ru-RU" sz="2000" dirty="0" smtClean="0"/>
              <a:t>Изобретение, имеющее прикладную ценность</a:t>
            </a:r>
          </a:p>
          <a:p>
            <a:r>
              <a:rPr lang="ru-RU" sz="2000" dirty="0" smtClean="0"/>
              <a:t>Планирование новых областей применения научной/инженерной деятельности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3846" t="33077" r="47356" b="19231"/>
          <a:stretch/>
        </p:blipFill>
        <p:spPr>
          <a:xfrm>
            <a:off x="4772025" y="1002322"/>
            <a:ext cx="7502298" cy="51874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8239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Решение научных проблем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Процесс выдвижения новых идей, а не применение уже известных знаний</a:t>
            </a:r>
          </a:p>
          <a:p>
            <a:r>
              <a:rPr lang="ru-RU" sz="2000" dirty="0" smtClean="0"/>
              <a:t>Оригинальность предлагаемых подходов и решений</a:t>
            </a:r>
          </a:p>
          <a:p>
            <a:r>
              <a:rPr lang="ru-RU" sz="2000" dirty="0" smtClean="0"/>
              <a:t>Открытые проблемы, допускающие альтернативные решения и потому требующие серии приближений и уточнений</a:t>
            </a:r>
          </a:p>
          <a:p>
            <a:r>
              <a:rPr lang="ru-RU" sz="2000" dirty="0" smtClean="0"/>
              <a:t>Способы и процессы получения решения, а не ответы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3846" t="33077" r="47356" b="19231"/>
          <a:stretch/>
        </p:blipFill>
        <p:spPr>
          <a:xfrm>
            <a:off x="4772025" y="1002322"/>
            <a:ext cx="7502298" cy="51874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3072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Выдвижение разнообразных идей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Требуется предложить несколько разных идей</a:t>
            </a:r>
          </a:p>
          <a:p>
            <a:r>
              <a:rPr lang="ru-RU" sz="2000" dirty="0" smtClean="0"/>
              <a:t>Все решения должны соответствовать исследуемой проблеме/задаче</a:t>
            </a:r>
          </a:p>
          <a:p>
            <a:r>
              <a:rPr lang="ru-RU" sz="2000" dirty="0" smtClean="0"/>
              <a:t>Могут использоваться различные форматы заданий – записать заголовок или рассказ, составить художественную композицию, предложить научные методы или поставить вопросы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000" t="42260" r="33771" b="7118"/>
          <a:stretch/>
        </p:blipFill>
        <p:spPr>
          <a:xfrm>
            <a:off x="4772025" y="457200"/>
            <a:ext cx="7321247" cy="57542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8946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" y="347472"/>
            <a:ext cx="4852416" cy="16002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Уточнение и совершенствование идей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/>
              <a:t>Усовершенствовать идею методом последовательных уточнений</a:t>
            </a:r>
          </a:p>
          <a:p>
            <a:r>
              <a:rPr lang="ru-RU" sz="2000" dirty="0" smtClean="0"/>
              <a:t>Адаптировать идею с учётом дополнительных требований, дополнительной информации или ограничений</a:t>
            </a:r>
          </a:p>
          <a:p>
            <a:r>
              <a:rPr lang="ru-RU" sz="2000" dirty="0" smtClean="0"/>
              <a:t>Адаптировать свои идеи с учётом целевой аудитории</a:t>
            </a:r>
          </a:p>
          <a:p>
            <a:r>
              <a:rPr lang="ru-RU" sz="2000" dirty="0" smtClean="0"/>
              <a:t>Сопоставить успешные интеграции</a:t>
            </a:r>
          </a:p>
          <a:p>
            <a:r>
              <a:rPr lang="ru-RU" sz="2000" dirty="0" smtClean="0"/>
              <a:t>Обосновать производимые уточнения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1270" t="23051" r="34026" b="25197"/>
          <a:stretch/>
        </p:blipFill>
        <p:spPr>
          <a:xfrm>
            <a:off x="5259705" y="152400"/>
            <a:ext cx="7196458" cy="60365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9748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Оценка и отбор идей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Оценить с определенной точки зрения сильные и слабые стороны собственного или чужого продукта/идеи</a:t>
            </a:r>
          </a:p>
          <a:p>
            <a:r>
              <a:rPr lang="ru-RU" sz="2000" dirty="0" smtClean="0"/>
              <a:t>Отделить оригинальные идеи, выделить решения, которые действительно эффективны, экономичны и </a:t>
            </a:r>
            <a:r>
              <a:rPr lang="ru-RU" sz="2000" dirty="0" err="1" smtClean="0"/>
              <a:t>инновационны</a:t>
            </a:r>
            <a:endParaRPr lang="ru-RU" sz="2000" dirty="0" smtClean="0"/>
          </a:p>
          <a:p>
            <a:r>
              <a:rPr lang="ru-RU" sz="2000" dirty="0" smtClean="0"/>
              <a:t>Выбрать наиболее креативные продукты/идеи</a:t>
            </a:r>
          </a:p>
          <a:p>
            <a:r>
              <a:rPr lang="ru-RU" sz="2000" dirty="0" smtClean="0"/>
              <a:t>Расположить продукты/идеи в порядке убывания креативности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929" t="32381" r="31250" b="18730"/>
          <a:stretch/>
        </p:blipFill>
        <p:spPr>
          <a:xfrm>
            <a:off x="4772025" y="1001486"/>
            <a:ext cx="7408649" cy="51162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5231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670305" y="487680"/>
            <a:ext cx="8497824" cy="1694688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ru-RU" sz="4000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Спасибо за внимание!</a:t>
            </a:r>
          </a:p>
          <a:p>
            <a:pPr algn="ctr">
              <a:buNone/>
            </a:pPr>
            <a:endParaRPr lang="ru-RU" sz="4000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5652" y="2315878"/>
            <a:ext cx="6650445" cy="40859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2519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8368" y="458956"/>
            <a:ext cx="10789920" cy="468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4655" marR="354330" indent="-402590">
              <a:lnSpc>
                <a:spcPts val="2590"/>
              </a:lnSpc>
              <a:spcBef>
                <a:spcPts val="1205"/>
              </a:spcBef>
              <a:buFont typeface="Arial"/>
              <a:buChar char="•"/>
              <a:tabLst>
                <a:tab pos="414655" algn="l"/>
                <a:tab pos="415290" algn="l"/>
              </a:tabLst>
            </a:pPr>
            <a:r>
              <a:rPr lang="ru-RU" sz="3600" dirty="0" smtClean="0">
                <a:solidFill>
                  <a:srgbClr val="FF0000"/>
                </a:solidFill>
                <a:cs typeface="Calibri"/>
              </a:rPr>
              <a:t>Привычка</a:t>
            </a:r>
            <a:r>
              <a:rPr lang="ru-RU" sz="3600" spc="-40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cs typeface="Calibri"/>
              </a:rPr>
              <a:t>размышлять</a:t>
            </a:r>
            <a:r>
              <a:rPr lang="ru-RU" sz="3600" spc="-50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cs typeface="Calibri"/>
              </a:rPr>
              <a:t>и</a:t>
            </a:r>
            <a:r>
              <a:rPr lang="ru-RU" sz="3600" spc="-25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cs typeface="Calibri"/>
              </a:rPr>
              <a:t>мыслить</a:t>
            </a:r>
            <a:r>
              <a:rPr lang="ru-RU" sz="3600" spc="-30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  <a:cs typeface="Calibri"/>
              </a:rPr>
              <a:t>креативно</a:t>
            </a:r>
            <a:r>
              <a:rPr lang="ru-RU" sz="3600" spc="-15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cs typeface="Calibri"/>
              </a:rPr>
              <a:t>―</a:t>
            </a:r>
            <a:r>
              <a:rPr lang="ru-RU" sz="3600" spc="-25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ru-RU" sz="3600" spc="-10" dirty="0" smtClean="0">
                <a:solidFill>
                  <a:srgbClr val="FF0000"/>
                </a:solidFill>
                <a:cs typeface="Calibri"/>
              </a:rPr>
              <a:t>важнейший </a:t>
            </a:r>
            <a:r>
              <a:rPr lang="ru-RU" sz="3600" dirty="0" smtClean="0">
                <a:solidFill>
                  <a:srgbClr val="FF0000"/>
                </a:solidFill>
                <a:cs typeface="Calibri"/>
              </a:rPr>
              <a:t>источник</a:t>
            </a:r>
            <a:r>
              <a:rPr lang="ru-RU" sz="3600" spc="-45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cs typeface="Calibri"/>
              </a:rPr>
              <a:t>развития</a:t>
            </a:r>
            <a:r>
              <a:rPr lang="ru-RU" sz="3600" b="1" i="1" spc="-50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cs typeface="Calibri"/>
              </a:rPr>
              <a:t>личности</a:t>
            </a:r>
            <a:r>
              <a:rPr lang="ru-RU" sz="3600" b="1" i="1" spc="-25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ru-RU" sz="3600" spc="-10" dirty="0" smtClean="0">
                <a:solidFill>
                  <a:srgbClr val="FF0000"/>
                </a:solidFill>
                <a:cs typeface="Calibri"/>
              </a:rPr>
              <a:t>учащегося</a:t>
            </a:r>
          </a:p>
          <a:p>
            <a:pPr marL="414655" marR="354330" indent="-402590">
              <a:lnSpc>
                <a:spcPts val="2590"/>
              </a:lnSpc>
              <a:spcBef>
                <a:spcPts val="1205"/>
              </a:spcBef>
              <a:tabLst>
                <a:tab pos="414655" algn="l"/>
                <a:tab pos="415290" algn="l"/>
              </a:tabLst>
            </a:pPr>
            <a:endParaRPr lang="ru-RU" sz="3600" dirty="0" smtClean="0">
              <a:cs typeface="Calibri"/>
            </a:endParaRPr>
          </a:p>
          <a:p>
            <a:pPr marL="414655" indent="-402590">
              <a:lnSpc>
                <a:spcPts val="2735"/>
              </a:lnSpc>
              <a:spcBef>
                <a:spcPts val="875"/>
              </a:spcBef>
              <a:buFont typeface="Arial"/>
              <a:buChar char="•"/>
              <a:tabLst>
                <a:tab pos="414655" algn="l"/>
                <a:tab pos="415290" algn="l"/>
                <a:tab pos="2406015" algn="l"/>
              </a:tabLst>
            </a:pPr>
            <a:r>
              <a:rPr lang="ru-RU" sz="3600" dirty="0" smtClean="0">
                <a:cs typeface="Calibri"/>
              </a:rPr>
              <a:t>Способность</a:t>
            </a:r>
            <a:r>
              <a:rPr lang="ru-RU" sz="3600" spc="-70" dirty="0" smtClean="0">
                <a:cs typeface="Calibri"/>
              </a:rPr>
              <a:t> </a:t>
            </a:r>
            <a:r>
              <a:rPr lang="ru-RU" sz="3600" spc="-50" dirty="0" smtClean="0">
                <a:cs typeface="Calibri"/>
              </a:rPr>
              <a:t>к</a:t>
            </a:r>
            <a:r>
              <a:rPr lang="ru-RU" sz="3600" dirty="0" smtClean="0">
                <a:cs typeface="Calibri"/>
              </a:rPr>
              <a:t>	</a:t>
            </a:r>
            <a:r>
              <a:rPr lang="ru-RU" sz="3600" dirty="0" err="1" smtClean="0">
                <a:cs typeface="Calibri"/>
              </a:rPr>
              <a:t>креативному</a:t>
            </a:r>
            <a:r>
              <a:rPr lang="ru-RU" sz="3600" spc="-40" dirty="0" smtClean="0">
                <a:cs typeface="Calibri"/>
              </a:rPr>
              <a:t> </a:t>
            </a:r>
            <a:r>
              <a:rPr lang="ru-RU" sz="3600" dirty="0" smtClean="0">
                <a:cs typeface="Calibri"/>
              </a:rPr>
              <a:t>мышлению</a:t>
            </a:r>
            <a:r>
              <a:rPr lang="ru-RU" sz="3600" spc="-40" dirty="0" smtClean="0">
                <a:cs typeface="Calibri"/>
              </a:rPr>
              <a:t> </a:t>
            </a:r>
            <a:r>
              <a:rPr lang="ru-RU" sz="3600" dirty="0" smtClean="0">
                <a:cs typeface="Calibri"/>
              </a:rPr>
              <a:t>базируется</a:t>
            </a:r>
            <a:r>
              <a:rPr lang="ru-RU" sz="3600" spc="-80" dirty="0" smtClean="0">
                <a:cs typeface="Calibri"/>
              </a:rPr>
              <a:t> </a:t>
            </a:r>
            <a:r>
              <a:rPr lang="ru-RU" sz="3600" spc="-25" dirty="0" smtClean="0">
                <a:cs typeface="Calibri"/>
              </a:rPr>
              <a:t>на </a:t>
            </a:r>
            <a:r>
              <a:rPr lang="ru-RU" sz="3600" dirty="0" smtClean="0">
                <a:cs typeface="Calibri"/>
              </a:rPr>
              <a:t>знаниях</a:t>
            </a:r>
            <a:r>
              <a:rPr lang="ru-RU" sz="3600" spc="-35" dirty="0" smtClean="0">
                <a:cs typeface="Calibri"/>
              </a:rPr>
              <a:t> </a:t>
            </a:r>
            <a:r>
              <a:rPr lang="ru-RU" sz="3600" dirty="0" smtClean="0">
                <a:cs typeface="Calibri"/>
              </a:rPr>
              <a:t>и</a:t>
            </a:r>
            <a:r>
              <a:rPr lang="ru-RU" sz="3600" spc="-20" dirty="0" smtClean="0">
                <a:cs typeface="Calibri"/>
              </a:rPr>
              <a:t> </a:t>
            </a:r>
            <a:r>
              <a:rPr lang="ru-RU" sz="3600" dirty="0" smtClean="0">
                <a:cs typeface="Calibri"/>
              </a:rPr>
              <a:t>опыте</a:t>
            </a:r>
            <a:r>
              <a:rPr lang="ru-RU" sz="3600" spc="-10" dirty="0" smtClean="0">
                <a:cs typeface="Calibri"/>
              </a:rPr>
              <a:t> </a:t>
            </a:r>
            <a:r>
              <a:rPr lang="ru-RU" sz="3600" dirty="0" smtClean="0">
                <a:cs typeface="Calibri"/>
              </a:rPr>
              <a:t>и</a:t>
            </a:r>
            <a:r>
              <a:rPr lang="ru-RU" sz="3600" spc="-25" dirty="0" smtClean="0">
                <a:cs typeface="Calibri"/>
              </a:rPr>
              <a:t> </a:t>
            </a:r>
            <a:r>
              <a:rPr lang="ru-RU" sz="3600" b="1" i="1" dirty="0" smtClean="0">
                <a:cs typeface="Calibri"/>
              </a:rPr>
              <a:t>может</a:t>
            </a:r>
            <a:r>
              <a:rPr lang="ru-RU" sz="3600" b="1" i="1" spc="-40" dirty="0" smtClean="0">
                <a:cs typeface="Calibri"/>
              </a:rPr>
              <a:t> </a:t>
            </a:r>
            <a:r>
              <a:rPr lang="ru-RU" sz="3600" b="1" i="1" dirty="0" smtClean="0">
                <a:cs typeface="Calibri"/>
              </a:rPr>
              <a:t>быть</a:t>
            </a:r>
            <a:r>
              <a:rPr lang="ru-RU" sz="3600" b="1" i="1" spc="-10" dirty="0" smtClean="0">
                <a:cs typeface="Calibri"/>
              </a:rPr>
              <a:t> предметом </a:t>
            </a:r>
            <a:r>
              <a:rPr lang="ru-RU" sz="3600" b="1" i="1" dirty="0" smtClean="0">
                <a:cs typeface="Calibri"/>
              </a:rPr>
              <a:t>целенаправленного</a:t>
            </a:r>
            <a:r>
              <a:rPr lang="ru-RU" sz="3600" b="1" i="1" spc="-110" dirty="0" smtClean="0">
                <a:cs typeface="Calibri"/>
              </a:rPr>
              <a:t> </a:t>
            </a:r>
            <a:r>
              <a:rPr lang="ru-RU" sz="3600" b="1" i="1" spc="-10" dirty="0" smtClean="0">
                <a:cs typeface="Calibri"/>
              </a:rPr>
              <a:t>формирования</a:t>
            </a:r>
          </a:p>
          <a:p>
            <a:pPr marL="414655" indent="-402590">
              <a:lnSpc>
                <a:spcPts val="2735"/>
              </a:lnSpc>
              <a:spcBef>
                <a:spcPts val="875"/>
              </a:spcBef>
              <a:tabLst>
                <a:tab pos="414655" algn="l"/>
                <a:tab pos="415290" algn="l"/>
                <a:tab pos="2406015" algn="l"/>
              </a:tabLst>
            </a:pPr>
            <a:endParaRPr lang="ru-RU" sz="3600" dirty="0" smtClean="0">
              <a:cs typeface="Calibri"/>
            </a:endParaRPr>
          </a:p>
          <a:p>
            <a:pPr marL="414655" indent="-402590">
              <a:lnSpc>
                <a:spcPts val="2735"/>
              </a:lnSpc>
              <a:spcBef>
                <a:spcPts val="880"/>
              </a:spcBef>
              <a:buFont typeface="Arial"/>
              <a:buChar char="•"/>
              <a:tabLst>
                <a:tab pos="414655" algn="l"/>
                <a:tab pos="415290" algn="l"/>
              </a:tabLst>
            </a:pPr>
            <a:r>
              <a:rPr lang="ru-RU" sz="3600" dirty="0" smtClean="0">
                <a:cs typeface="Calibri"/>
              </a:rPr>
              <a:t>Участие</a:t>
            </a:r>
            <a:r>
              <a:rPr lang="ru-RU" sz="3600" spc="-50" dirty="0" smtClean="0">
                <a:cs typeface="Calibri"/>
              </a:rPr>
              <a:t> </a:t>
            </a:r>
            <a:r>
              <a:rPr lang="ru-RU" sz="3600" dirty="0" smtClean="0">
                <a:cs typeface="Calibri"/>
              </a:rPr>
              <a:t>в</a:t>
            </a:r>
            <a:r>
              <a:rPr lang="ru-RU" sz="3600" spc="-65" dirty="0" smtClean="0">
                <a:cs typeface="Calibri"/>
              </a:rPr>
              <a:t> </a:t>
            </a:r>
            <a:r>
              <a:rPr lang="ru-RU" sz="3600" spc="-10" dirty="0" smtClean="0">
                <a:cs typeface="Calibri"/>
              </a:rPr>
              <a:t>международном</a:t>
            </a:r>
            <a:r>
              <a:rPr lang="ru-RU" sz="3600" spc="-50" dirty="0" smtClean="0">
                <a:cs typeface="Calibri"/>
              </a:rPr>
              <a:t> </a:t>
            </a:r>
            <a:r>
              <a:rPr lang="ru-RU" sz="3600" dirty="0" smtClean="0">
                <a:cs typeface="Calibri"/>
              </a:rPr>
              <a:t>исследовании</a:t>
            </a:r>
            <a:r>
              <a:rPr lang="ru-RU" sz="3600" spc="-60" dirty="0" smtClean="0">
                <a:cs typeface="Calibri"/>
              </a:rPr>
              <a:t> </a:t>
            </a:r>
            <a:r>
              <a:rPr lang="ru-RU" sz="3600" b="1" i="1" spc="-10" dirty="0" smtClean="0">
                <a:cs typeface="Calibri"/>
              </a:rPr>
              <a:t>может</a:t>
            </a:r>
            <a:endParaRPr lang="ru-RU" sz="3600" dirty="0" smtClean="0">
              <a:cs typeface="Calibri"/>
            </a:endParaRPr>
          </a:p>
          <a:p>
            <a:pPr marL="414655" marR="1002030">
              <a:lnSpc>
                <a:spcPts val="2590"/>
              </a:lnSpc>
              <a:spcBef>
                <a:spcPts val="185"/>
              </a:spcBef>
            </a:pPr>
            <a:r>
              <a:rPr lang="ru-RU" sz="3600" b="1" i="1" dirty="0" smtClean="0">
                <a:cs typeface="Calibri"/>
              </a:rPr>
              <a:t>способствовать</a:t>
            </a:r>
            <a:r>
              <a:rPr lang="ru-RU" sz="3600" b="1" i="1" spc="-45" dirty="0" smtClean="0">
                <a:cs typeface="Calibri"/>
              </a:rPr>
              <a:t> </a:t>
            </a:r>
            <a:r>
              <a:rPr lang="ru-RU" sz="3600" b="1" i="1" dirty="0" smtClean="0">
                <a:cs typeface="Calibri"/>
              </a:rPr>
              <a:t>позитивным</a:t>
            </a:r>
            <a:r>
              <a:rPr lang="ru-RU" sz="3600" b="1" i="1" spc="-45" dirty="0" smtClean="0">
                <a:cs typeface="Calibri"/>
              </a:rPr>
              <a:t> </a:t>
            </a:r>
            <a:r>
              <a:rPr lang="ru-RU" sz="3600" b="1" i="1" dirty="0" smtClean="0">
                <a:cs typeface="Calibri"/>
              </a:rPr>
              <a:t>изменениям</a:t>
            </a:r>
            <a:r>
              <a:rPr lang="ru-RU" sz="3600" b="1" i="1" spc="-20" dirty="0" smtClean="0">
                <a:cs typeface="Calibri"/>
              </a:rPr>
              <a:t> </a:t>
            </a:r>
            <a:r>
              <a:rPr lang="ru-RU" sz="3600" spc="-10" dirty="0" smtClean="0">
                <a:cs typeface="Calibri"/>
              </a:rPr>
              <a:t>практики </a:t>
            </a:r>
            <a:r>
              <a:rPr lang="ru-RU" sz="3600" dirty="0" smtClean="0">
                <a:cs typeface="Calibri"/>
              </a:rPr>
              <a:t>обучения</a:t>
            </a:r>
            <a:r>
              <a:rPr lang="ru-RU" sz="3600" spc="-65" dirty="0" smtClean="0">
                <a:cs typeface="Calibri"/>
              </a:rPr>
              <a:t> </a:t>
            </a:r>
            <a:r>
              <a:rPr lang="ru-RU" sz="3600" dirty="0" smtClean="0">
                <a:cs typeface="Calibri"/>
              </a:rPr>
              <a:t>и</a:t>
            </a:r>
            <a:r>
              <a:rPr lang="ru-RU" sz="3600" spc="-40" dirty="0" smtClean="0">
                <a:cs typeface="Calibri"/>
              </a:rPr>
              <a:t> </a:t>
            </a:r>
            <a:r>
              <a:rPr lang="ru-RU" sz="3600" dirty="0" smtClean="0">
                <a:cs typeface="Calibri"/>
              </a:rPr>
              <a:t>образовательной</a:t>
            </a:r>
            <a:r>
              <a:rPr lang="ru-RU" sz="3600" spc="-60" dirty="0" smtClean="0">
                <a:cs typeface="Calibri"/>
              </a:rPr>
              <a:t> </a:t>
            </a:r>
            <a:r>
              <a:rPr lang="ru-RU" sz="3600" spc="-10" dirty="0" smtClean="0">
                <a:cs typeface="Calibri"/>
              </a:rPr>
              <a:t>политики</a:t>
            </a:r>
            <a:endParaRPr lang="ru-RU" sz="3600" dirty="0">
              <a:cs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1664" y="4673839"/>
            <a:ext cx="2986524" cy="19768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9947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291" t="25974" r="25780" b="11342"/>
          <a:stretch/>
        </p:blipFill>
        <p:spPr>
          <a:xfrm>
            <a:off x="1531916" y="166255"/>
            <a:ext cx="8964819" cy="64601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5334" y="0"/>
            <a:ext cx="1413163" cy="1151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4716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918" t="10990" r="31169" b="32791"/>
          <a:stretch/>
        </p:blipFill>
        <p:spPr>
          <a:xfrm>
            <a:off x="1674421" y="0"/>
            <a:ext cx="8543314" cy="67689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2631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Модели заданий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Письменное самовыражение</a:t>
            </a:r>
          </a:p>
          <a:p>
            <a:r>
              <a:rPr lang="ru-RU" dirty="0" smtClean="0"/>
              <a:t>Визуальное самовыражение</a:t>
            </a:r>
          </a:p>
          <a:p>
            <a:r>
              <a:rPr lang="ru-RU" dirty="0" smtClean="0"/>
              <a:t>Решение социальных проблем</a:t>
            </a:r>
          </a:p>
          <a:p>
            <a:r>
              <a:rPr lang="ru-RU" dirty="0" smtClean="0"/>
              <a:t>Решение научных проблем</a:t>
            </a:r>
          </a:p>
          <a:p>
            <a:r>
              <a:rPr lang="ru-RU" dirty="0" smtClean="0"/>
              <a:t>Выдвижение разнообразных идей</a:t>
            </a:r>
          </a:p>
          <a:p>
            <a:r>
              <a:rPr lang="ru-RU" dirty="0" smtClean="0"/>
              <a:t>Уточнение и совершенствование идей</a:t>
            </a:r>
          </a:p>
          <a:p>
            <a:r>
              <a:rPr lang="ru-RU" dirty="0" smtClean="0"/>
              <a:t>Оценка и отбор идей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https://thumbs.dreamstime.com/z/%D1%80%D0%B0%D0%B1%D0%BE%D1%82%D0%B0-%D0%BA%D0%BE%D0%BC%D0%B0%D0%BD-%D1%8B-%D1%82%D0%B2%D0%BE%D1%80%D1%87%D0%B5%D1%81%D0%BA%D0%B0%D1%8F-624506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3958494"/>
            <a:ext cx="3530295" cy="26694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811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Структура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заданий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978236" cy="4351338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Мотивационная часть</a:t>
            </a:r>
          </a:p>
          <a:p>
            <a:r>
              <a:rPr lang="ru-RU" dirty="0" smtClean="0"/>
              <a:t>Обучающая часть (при необходимости)</a:t>
            </a:r>
          </a:p>
          <a:p>
            <a:r>
              <a:rPr lang="ru-RU" dirty="0" smtClean="0"/>
              <a:t>Вопросы, направленные на проверку различных аспектов </a:t>
            </a:r>
            <a:r>
              <a:rPr lang="ru-RU" dirty="0" err="1" smtClean="0"/>
              <a:t>компетентностной</a:t>
            </a:r>
            <a:r>
              <a:rPr lang="ru-RU" dirty="0" smtClean="0"/>
              <a:t> модели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052" name="Picture 4" descr="Организационная структура — стоковое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062" y="24384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5087" y="4459904"/>
            <a:ext cx="3262351" cy="21999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948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Типы ответов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007" t="20588" r="38015" b="36666"/>
          <a:stretch/>
        </p:blipFill>
        <p:spPr>
          <a:xfrm>
            <a:off x="865094" y="1371599"/>
            <a:ext cx="10035332" cy="50292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0610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317428" cy="16002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Письменное самовыражение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Создание свободных высказываний и текстов (есть ограничение по объему)</a:t>
            </a:r>
          </a:p>
          <a:p>
            <a:r>
              <a:rPr lang="ru-RU" sz="2000" dirty="0" smtClean="0"/>
              <a:t>Выдвижение идей для создания текстов на основе рассмотрения различных стимулов</a:t>
            </a:r>
          </a:p>
          <a:p>
            <a:r>
              <a:rPr lang="ru-RU" sz="2000" dirty="0" smtClean="0"/>
              <a:t>Оценка креативности приводимых высказываний</a:t>
            </a:r>
          </a:p>
          <a:p>
            <a:r>
              <a:rPr lang="ru-RU" sz="2000" dirty="0" smtClean="0"/>
              <a:t>Совершенствование собственных или чужих текстов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3713" t="20588" r="54118" b="33529"/>
          <a:stretch/>
        </p:blipFill>
        <p:spPr>
          <a:xfrm>
            <a:off x="6481483" y="457200"/>
            <a:ext cx="4437530" cy="51660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37530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488" y="457200"/>
            <a:ext cx="4296537" cy="16002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Визуальное самовыражение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Выдвижение идей для своих проектов на основе заданного сценария и исходных установок</a:t>
            </a:r>
          </a:p>
          <a:p>
            <a:r>
              <a:rPr lang="ru-RU" sz="2000" dirty="0" smtClean="0"/>
              <a:t>Оценка креативности собственных или чужих идей с позиции их ясности, привлекательности или новизны</a:t>
            </a:r>
          </a:p>
          <a:p>
            <a:r>
              <a:rPr lang="ru-RU" sz="2000" dirty="0" smtClean="0"/>
              <a:t>Совершенствование изображений в соответствии с данными инструкциями или </a:t>
            </a:r>
            <a:r>
              <a:rPr lang="ru-RU" sz="2000" smtClean="0"/>
              <a:t>дополнительной информацией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481" t="25384" r="46346" b="21796"/>
          <a:stretch/>
        </p:blipFill>
        <p:spPr>
          <a:xfrm>
            <a:off x="4379991" y="1050803"/>
            <a:ext cx="7812009" cy="48181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616196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386</Words>
  <Application>Microsoft Office PowerPoint</Application>
  <PresentationFormat>Произвольный</PresentationFormat>
  <Paragraphs>70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Модели заданий</vt:lpstr>
      <vt:lpstr>Структура  заданий</vt:lpstr>
      <vt:lpstr>Типы ответов</vt:lpstr>
      <vt:lpstr>Письменное самовыражение</vt:lpstr>
      <vt:lpstr>Визуальное самовыражение</vt:lpstr>
      <vt:lpstr>Слайд 10</vt:lpstr>
      <vt:lpstr>Решение социальных проблем</vt:lpstr>
      <vt:lpstr>Решение научных проблем</vt:lpstr>
      <vt:lpstr>Решение научных проблем</vt:lpstr>
      <vt:lpstr>Выдвижение разнообразных идей</vt:lpstr>
      <vt:lpstr>Уточнение и совершенствование идей</vt:lpstr>
      <vt:lpstr>Оценка и отбор идей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Креативное мышление</dc:title>
  <dc:creator>Anna</dc:creator>
  <cp:lastModifiedBy>Admin</cp:lastModifiedBy>
  <cp:revision>20</cp:revision>
  <dcterms:created xsi:type="dcterms:W3CDTF">2020-06-03T12:01:25Z</dcterms:created>
  <dcterms:modified xsi:type="dcterms:W3CDTF">2022-03-11T03:44:27Z</dcterms:modified>
</cp:coreProperties>
</file>